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73" r:id="rId2"/>
    <p:sldId id="275" r:id="rId3"/>
    <p:sldId id="271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70" autoAdjust="0"/>
  </p:normalViewPr>
  <p:slideViewPr>
    <p:cSldViewPr>
      <p:cViewPr>
        <p:scale>
          <a:sx n="66" d="100"/>
          <a:sy n="66" d="100"/>
        </p:scale>
        <p:origin x="-149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BD9A0-F692-490C-8CFB-06A14FB8FD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9E73B-F5F1-4F5D-8858-0DA0DC3E0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16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B62DA-ABFC-4CD4-A647-D512699B6193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F396F-BA2C-47CA-9FF0-B81DB8225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9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</a:t>
            </a:r>
            <a:r>
              <a:rPr lang="en-US" sz="3600" dirty="0" err="1" smtClean="0">
                <a:solidFill>
                  <a:srgbClr val="00B050"/>
                </a:solidFill>
              </a:rPr>
              <a:t>llamo</a:t>
            </a:r>
            <a:r>
              <a:rPr lang="en-US" sz="3600" dirty="0" smtClean="0">
                <a:solidFill>
                  <a:srgbClr val="00B050"/>
                </a:solidFill>
              </a:rPr>
              <a:t> _________ </a:t>
            </a:r>
            <a:r>
              <a:rPr lang="en-US" sz="3600" dirty="0" err="1" smtClean="0">
                <a:solidFill>
                  <a:srgbClr val="00B050"/>
                </a:solidFill>
              </a:rPr>
              <a:t>Clase</a:t>
            </a:r>
            <a:r>
              <a:rPr lang="en-US" sz="3600" dirty="0" smtClean="0">
                <a:solidFill>
                  <a:srgbClr val="00B050"/>
                </a:solidFill>
              </a:rPr>
              <a:t> 8IM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</a:t>
            </a:r>
            <a:r>
              <a:rPr lang="en-US" sz="3600" dirty="0" err="1" smtClean="0">
                <a:solidFill>
                  <a:srgbClr val="00B050"/>
                </a:solidFill>
              </a:rPr>
              <a:t>fecha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es</a:t>
            </a:r>
            <a:r>
              <a:rPr lang="en-US" sz="3600" dirty="0" smtClean="0">
                <a:solidFill>
                  <a:srgbClr val="00B050"/>
                </a:solidFill>
              </a:rPr>
              <a:t> el 21 </a:t>
            </a:r>
            <a:r>
              <a:rPr lang="en-US" sz="3600" smtClean="0">
                <a:solidFill>
                  <a:srgbClr val="00B050"/>
                </a:solidFill>
              </a:rPr>
              <a:t>de mayo del </a:t>
            </a:r>
            <a:r>
              <a:rPr lang="en-US" sz="3600" dirty="0" smtClean="0">
                <a:solidFill>
                  <a:srgbClr val="00B050"/>
                </a:solidFill>
              </a:rPr>
              <a:t>2013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17713"/>
            <a:ext cx="88392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54: </a:t>
            </a:r>
            <a:r>
              <a:rPr lang="en-US" dirty="0" smtClean="0"/>
              <a:t>¿Como </a:t>
            </a:r>
            <a:r>
              <a:rPr lang="en-US" dirty="0" err="1" smtClean="0"/>
              <a:t>seguimos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viernes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 </a:t>
            </a:r>
            <a:r>
              <a:rPr lang="en-US" dirty="0" smtClean="0"/>
              <a:t> p. 326 (1-10)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21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888288" cy="5065713"/>
          </a:xfrm>
        </p:spPr>
        <p:txBody>
          <a:bodyPr/>
          <a:lstStyle/>
          <a:p>
            <a:pPr marL="0" indent="0">
              <a:buNone/>
            </a:pPr>
            <a:r>
              <a:rPr lang="es-ES_tradnl" sz="2200" dirty="0" smtClean="0"/>
              <a:t>I- Comparativo y Superlativo: complete </a:t>
            </a:r>
            <a:r>
              <a:rPr lang="es-ES_tradnl" sz="2200" dirty="0" err="1" smtClean="0"/>
              <a:t>with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the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appropriate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missing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words</a:t>
            </a:r>
            <a:r>
              <a:rPr lang="es-ES_tradnl" sz="22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200" dirty="0" smtClean="0"/>
              <a:t>La hermana de Carmen trabaja mucho. Su hermana es _____ ambiciosa _____ Carmen.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200" dirty="0" smtClean="0"/>
              <a:t>Todos los alumnos en nuestra clase son inteligentes pero Ligia es un poco mas inteligente. Ligia es _______ _______ inteligente ________ la clase.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200" dirty="0" smtClean="0"/>
              <a:t>Texas es grande y Alaska es grande también. Alaska es ______ grande _____ Texas.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200" dirty="0" smtClean="0"/>
              <a:t>Susana tiene cinco años. Su hermana Lisa tiene nueve años y su hermano Luis tiene catorce años. Susana es ________ _______ su hermana Lisa y Luis es ________ ______ _______ los tres.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200" dirty="0" smtClean="0"/>
              <a:t>Yo hablo español, pero no muy bien. José lo habla _________.</a:t>
            </a:r>
          </a:p>
          <a:p>
            <a:pPr marL="514350" indent="-514350">
              <a:buFont typeface="+mj-lt"/>
              <a:buAutoNum type="arabicPeriod"/>
            </a:pPr>
            <a:endParaRPr lang="es-ES_tradnl" sz="2200" dirty="0" smtClean="0"/>
          </a:p>
        </p:txBody>
      </p:sp>
    </p:spTree>
    <p:extLst>
      <p:ext uri="{BB962C8B-B14F-4D97-AF65-F5344CB8AC3E}">
        <p14:creationId xmlns:p14="http://schemas.microsoft.com/office/powerpoint/2010/main" val="240162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0"/>
            <a:ext cx="14366477" cy="80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153400" y="2133600"/>
            <a:ext cx="1627369" cy="452431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352800" y="457200"/>
            <a:ext cx="7793037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>
                <a:solidFill>
                  <a:srgbClr val="FF0000"/>
                </a:solidFill>
                <a:latin typeface="+mn-lt"/>
              </a:rPr>
              <a:t>Re-lee </a:t>
            </a:r>
            <a:r>
              <a:rPr lang="en-US" sz="2800" b="1" u="sng" kern="0" dirty="0" smtClean="0">
                <a:solidFill>
                  <a:srgbClr val="FF0000"/>
                </a:solidFill>
                <a:latin typeface="+mn-lt"/>
              </a:rPr>
              <a:t>¿De </a:t>
            </a:r>
            <a:r>
              <a:rPr lang="en-US" sz="2800" b="1" u="sng" kern="0" dirty="0" err="1" smtClean="0">
                <a:solidFill>
                  <a:srgbClr val="FF0000"/>
                </a:solidFill>
                <a:latin typeface="+mn-lt"/>
              </a:rPr>
              <a:t>compras</a:t>
            </a:r>
            <a:r>
              <a:rPr lang="en-US" sz="2800" b="1" u="sng" kern="0" dirty="0" smtClean="0">
                <a:solidFill>
                  <a:srgbClr val="FF0000"/>
                </a:solidFill>
                <a:latin typeface="+mn-lt"/>
              </a:rPr>
              <a:t>?</a:t>
            </a:r>
            <a:r>
              <a:rPr lang="en-US" sz="2800" b="1" kern="0" dirty="0" smtClean="0">
                <a:solidFill>
                  <a:srgbClr val="FF0000"/>
                </a:solidFill>
                <a:latin typeface="+mn-lt"/>
              </a:rPr>
              <a:t> p. 318</a:t>
            </a:r>
            <a:endParaRPr lang="en-US" sz="2800" b="1" kern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-76200" y="1319213"/>
            <a:ext cx="10744200" cy="1423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2800" b="1" kern="0" dirty="0" smtClean="0">
                <a:solidFill>
                  <a:srgbClr val="FFC000"/>
                </a:solidFill>
              </a:rPr>
              <a:t>II- </a:t>
            </a:r>
            <a:r>
              <a:rPr lang="en-US" sz="2800" kern="0" dirty="0" err="1" smtClean="0"/>
              <a:t>Copia</a:t>
            </a:r>
            <a:r>
              <a:rPr lang="en-US" sz="2800" kern="0" dirty="0" smtClean="0"/>
              <a:t> e </a:t>
            </a:r>
            <a:r>
              <a:rPr lang="en-US" sz="2800" kern="0" dirty="0" err="1" smtClean="0"/>
              <a:t>indica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si</a:t>
            </a:r>
            <a:r>
              <a:rPr lang="en-US" sz="2800" kern="0" dirty="0" smtClean="0"/>
              <a:t> la </a:t>
            </a:r>
            <a:r>
              <a:rPr lang="en-US" sz="2800" kern="0" dirty="0" err="1" smtClean="0"/>
              <a:t>frase</a:t>
            </a:r>
            <a:r>
              <a:rPr lang="en-US" sz="2800" kern="0" dirty="0" smtClean="0"/>
              <a:t> describe:</a:t>
            </a:r>
          </a:p>
          <a:p>
            <a:endParaRPr lang="en-US" sz="2800" b="1" kern="0" dirty="0">
              <a:solidFill>
                <a:srgbClr val="00B050"/>
              </a:solidFill>
            </a:endParaRPr>
          </a:p>
          <a:p>
            <a:r>
              <a:rPr lang="en-US" sz="2800" b="1" kern="0" dirty="0" smtClean="0">
                <a:solidFill>
                  <a:srgbClr val="00B050"/>
                </a:solidFill>
              </a:rPr>
              <a:t>   </a:t>
            </a:r>
            <a:r>
              <a:rPr lang="en-US" sz="2000" b="1" kern="0" dirty="0" smtClean="0">
                <a:solidFill>
                  <a:srgbClr val="00B050"/>
                </a:solidFill>
              </a:rPr>
              <a:t>A. Un </a:t>
            </a:r>
            <a:r>
              <a:rPr lang="en-US" sz="2000" b="1" kern="0" dirty="0" err="1" smtClean="0">
                <a:solidFill>
                  <a:srgbClr val="00B050"/>
                </a:solidFill>
              </a:rPr>
              <a:t>mercado</a:t>
            </a:r>
            <a:r>
              <a:rPr lang="en-US" sz="2000" b="1" kern="0" dirty="0">
                <a:solidFill>
                  <a:srgbClr val="00B050"/>
                </a:solidFill>
              </a:rPr>
              <a:t> </a:t>
            </a:r>
            <a:r>
              <a:rPr lang="en-US" sz="2000" b="1" kern="0" dirty="0" smtClean="0">
                <a:solidFill>
                  <a:srgbClr val="00B050"/>
                </a:solidFill>
              </a:rPr>
              <a:t>    B. un </a:t>
            </a:r>
            <a:r>
              <a:rPr lang="en-US" sz="2000" b="1" kern="0" dirty="0" err="1" smtClean="0">
                <a:solidFill>
                  <a:srgbClr val="00B050"/>
                </a:solidFill>
              </a:rPr>
              <a:t>supermercado</a:t>
            </a:r>
            <a:r>
              <a:rPr lang="en-US" sz="2000" b="1" kern="0" dirty="0" smtClean="0">
                <a:solidFill>
                  <a:srgbClr val="00B050"/>
                </a:solidFill>
              </a:rPr>
              <a:t>     C. un </a:t>
            </a:r>
            <a:r>
              <a:rPr lang="en-US" sz="2000" b="1" kern="0" dirty="0" err="1" smtClean="0">
                <a:solidFill>
                  <a:srgbClr val="00B050"/>
                </a:solidFill>
              </a:rPr>
              <a:t>centro</a:t>
            </a:r>
            <a:r>
              <a:rPr lang="en-US" sz="2000" b="1" kern="0" dirty="0" smtClean="0">
                <a:solidFill>
                  <a:srgbClr val="00B050"/>
                </a:solidFill>
              </a:rPr>
              <a:t> </a:t>
            </a:r>
            <a:r>
              <a:rPr lang="en-US" sz="2000" b="1" kern="0" dirty="0" err="1" smtClean="0">
                <a:solidFill>
                  <a:srgbClr val="00B050"/>
                </a:solidFill>
              </a:rPr>
              <a:t>comercial</a:t>
            </a:r>
            <a:endParaRPr lang="en-US" sz="2000" b="1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03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762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33400" y="762000"/>
            <a:ext cx="86106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err="1" smtClean="0"/>
              <a:t>Copia</a:t>
            </a:r>
            <a:r>
              <a:rPr lang="en-US" kern="0" dirty="0" smtClean="0"/>
              <a:t>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</a:t>
            </a:r>
            <a:r>
              <a:rPr lang="en-US" u="sng" kern="0" dirty="0" err="1" smtClean="0"/>
              <a:t>Actividad</a:t>
            </a:r>
            <a:r>
              <a:rPr lang="en-US" u="sng" kern="0" dirty="0" smtClean="0"/>
              <a:t> 10</a:t>
            </a:r>
            <a:r>
              <a:rPr lang="en-US" kern="0" dirty="0" smtClean="0"/>
              <a:t> del CD.</a:t>
            </a:r>
            <a:endParaRPr lang="en-US" u="sng" kern="0" dirty="0" smtClean="0"/>
          </a:p>
          <a:p>
            <a:pPr marL="0" indent="0">
              <a:buNone/>
            </a:pPr>
            <a:endParaRPr lang="en-US" kern="0" dirty="0" smtClean="0"/>
          </a:p>
          <a:p>
            <a:endParaRPr lang="en-US" kern="0" dirty="0" smtClean="0"/>
          </a:p>
          <a:p>
            <a:r>
              <a:rPr lang="en-US" sz="2800" kern="0" dirty="0" smtClean="0"/>
              <a:t>TEXTO: </a:t>
            </a:r>
            <a:r>
              <a:rPr lang="en-US" sz="2800" kern="0" dirty="0" err="1" smtClean="0"/>
              <a:t>Copia</a:t>
            </a:r>
            <a:r>
              <a:rPr lang="en-US" sz="2800" kern="0" dirty="0" smtClean="0"/>
              <a:t> y </a:t>
            </a:r>
            <a:r>
              <a:rPr lang="en-US" sz="2800" kern="0" dirty="0" err="1" smtClean="0"/>
              <a:t>responde</a:t>
            </a:r>
            <a:r>
              <a:rPr lang="en-US" sz="2800" kern="0" dirty="0" smtClean="0"/>
              <a:t> </a:t>
            </a:r>
            <a:r>
              <a:rPr lang="en-US" sz="2800" u="sng" kern="0" dirty="0" err="1" smtClean="0"/>
              <a:t>Ejercicio</a:t>
            </a:r>
            <a:r>
              <a:rPr lang="en-US" sz="2800" u="sng" kern="0" dirty="0" smtClean="0"/>
              <a:t> 3 </a:t>
            </a:r>
            <a:r>
              <a:rPr lang="en-US" sz="2800" kern="0" dirty="0" smtClean="0"/>
              <a:t>p. 326 (1-8)</a:t>
            </a:r>
          </a:p>
          <a:p>
            <a:r>
              <a:rPr lang="en-US" sz="2800" kern="0" dirty="0" smtClean="0"/>
              <a:t>EXAMEN UNIDAD 8 NEXT TUESDAY!!!</a:t>
            </a:r>
          </a:p>
          <a:p>
            <a:pPr lvl="1"/>
            <a:r>
              <a:rPr lang="en-US" sz="2000" kern="0" dirty="0" smtClean="0"/>
              <a:t>Vocabulary on the mall (clothing, sales, sizes, etc.), on the market (spot, fruits, </a:t>
            </a:r>
            <a:r>
              <a:rPr lang="en-US" sz="2000" kern="0" dirty="0" err="1" smtClean="0"/>
              <a:t>vegetables,bargaining,etc</a:t>
            </a:r>
            <a:r>
              <a:rPr lang="en-US" sz="2000" kern="0" dirty="0" smtClean="0"/>
              <a:t>.),on the supermarket, in the indigenous market. p. 298-299, 302-303</a:t>
            </a:r>
          </a:p>
          <a:p>
            <a:pPr lvl="1"/>
            <a:r>
              <a:rPr lang="en-US" sz="2000" kern="0" dirty="0" smtClean="0"/>
              <a:t>Numbers p. 306</a:t>
            </a:r>
          </a:p>
          <a:p>
            <a:pPr lvl="1"/>
            <a:r>
              <a:rPr lang="en-US" sz="2000" kern="0" dirty="0" smtClean="0"/>
              <a:t>Saber y </a:t>
            </a:r>
            <a:r>
              <a:rPr lang="en-US" sz="2000" kern="0" dirty="0" err="1" smtClean="0"/>
              <a:t>Conocer</a:t>
            </a:r>
            <a:r>
              <a:rPr lang="en-US" sz="2000" kern="0" dirty="0" smtClean="0"/>
              <a:t> p.308</a:t>
            </a:r>
          </a:p>
          <a:p>
            <a:pPr lvl="1"/>
            <a:r>
              <a:rPr lang="en-US" sz="2000" kern="0" dirty="0" smtClean="0"/>
              <a:t>Comparative / Superlative p.311</a:t>
            </a:r>
          </a:p>
          <a:p>
            <a:pPr lvl="1"/>
            <a:r>
              <a:rPr lang="en-US" sz="2000" kern="0" dirty="0" err="1" smtClean="0"/>
              <a:t>Demostrative</a:t>
            </a:r>
            <a:r>
              <a:rPr lang="en-US" sz="2000" kern="0" dirty="0" smtClean="0"/>
              <a:t> adjectives p. 312</a:t>
            </a:r>
          </a:p>
          <a:p>
            <a:pPr lvl="1"/>
            <a:r>
              <a:rPr lang="en-US" sz="2000" kern="0" dirty="0" smtClean="0"/>
              <a:t>Reading </a:t>
            </a:r>
            <a:r>
              <a:rPr lang="en-US" sz="2000" u="sng" kern="0" dirty="0" err="1" smtClean="0"/>
              <a:t>Mercados</a:t>
            </a:r>
            <a:r>
              <a:rPr lang="en-US" sz="2000" u="sng" kern="0" dirty="0" smtClean="0"/>
              <a:t> </a:t>
            </a:r>
            <a:r>
              <a:rPr lang="en-US" sz="2000" u="sng" kern="0" dirty="0" err="1" smtClean="0"/>
              <a:t>indigenas</a:t>
            </a:r>
            <a:r>
              <a:rPr lang="en-US" sz="2000" kern="0" dirty="0" smtClean="0"/>
              <a:t> p. 316</a:t>
            </a:r>
          </a:p>
          <a:p>
            <a:pPr lvl="1"/>
            <a:r>
              <a:rPr lang="en-US" sz="2000" kern="0" dirty="0" smtClean="0"/>
              <a:t>Reading </a:t>
            </a:r>
            <a:r>
              <a:rPr lang="en-US" sz="2000" u="sng" kern="0" dirty="0" smtClean="0"/>
              <a:t>De </a:t>
            </a:r>
            <a:r>
              <a:rPr lang="en-US" sz="2000" u="sng" kern="0" dirty="0" err="1" smtClean="0"/>
              <a:t>compras</a:t>
            </a:r>
            <a:r>
              <a:rPr lang="en-US" sz="2000" kern="0" dirty="0" smtClean="0"/>
              <a:t> p. 318</a:t>
            </a:r>
            <a:endParaRPr lang="en-US" sz="2000" kern="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9001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53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441</TotalTime>
  <Words>285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cubos tricolor</vt:lpstr>
      <vt:lpstr>Me llamo _________ Clase 8IM La fecha es el 21 de mayo del 2013</vt:lpstr>
      <vt:lpstr>Practica:</vt:lpstr>
      <vt:lpstr>PowerPoint Presentation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9im La fecha es el 8 de mayo del 2013</dc:title>
  <dc:creator>Helen Zumaeta</dc:creator>
  <cp:lastModifiedBy>Helen Zumaeta</cp:lastModifiedBy>
  <cp:revision>41</cp:revision>
  <cp:lastPrinted>2013-05-17T14:12:41Z</cp:lastPrinted>
  <dcterms:created xsi:type="dcterms:W3CDTF">2013-05-07T17:46:03Z</dcterms:created>
  <dcterms:modified xsi:type="dcterms:W3CDTF">2013-05-28T20:21:34Z</dcterms:modified>
</cp:coreProperties>
</file>